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255" autoAdjust="0"/>
  </p:normalViewPr>
  <p:slideViewPr>
    <p:cSldViewPr>
      <p:cViewPr varScale="1">
        <p:scale>
          <a:sx n="52" d="100"/>
          <a:sy n="52" d="100"/>
        </p:scale>
        <p:origin x="-62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19.wmf"/><Relationship Id="rId7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AF5EA-2790-4F03-9827-A8B4269A5672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971B2-904D-4F1F-AB16-FF2E4C0A4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41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Multiply 8 and 7.  Double it.  Triple it.  (336)</a:t>
            </a:r>
          </a:p>
          <a:p>
            <a:endParaRPr lang="en-US" dirty="0" smtClean="0"/>
          </a:p>
          <a:p>
            <a:r>
              <a:rPr lang="en-US" dirty="0" smtClean="0"/>
              <a:t>2.) Multiply</a:t>
            </a:r>
            <a:r>
              <a:rPr lang="en-US" baseline="0" dirty="0" smtClean="0"/>
              <a:t> 4 and 3.  Double it.  Multiply by 5.  Multiply by 6.  (720)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971B2-904D-4F1F-AB16-FF2E4C0A40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1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CBA52B-53B2-4AB4-A34E-F147EB3AF05E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6226C9-BFF6-4ACD-AE4E-E161B1F5DCE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26" Type="http://schemas.openxmlformats.org/officeDocument/2006/relationships/image" Target="../media/image14.wmf"/><Relationship Id="rId3" Type="http://schemas.openxmlformats.org/officeDocument/2006/relationships/image" Target="../media/image16.png"/><Relationship Id="rId21" Type="http://schemas.openxmlformats.org/officeDocument/2006/relationships/oleObject" Target="../embeddings/oleObject10.bin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24" Type="http://schemas.openxmlformats.org/officeDocument/2006/relationships/image" Target="../media/image13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5.wmf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8382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Wednesday, October 24, 2012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1600200"/>
                <a:ext cx="7854696" cy="3380936"/>
              </a:xfrm>
            </p:spPr>
            <p:txBody>
              <a:bodyPr/>
              <a:lstStyle/>
              <a:p>
                <a:pPr algn="l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−9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+7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5(3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−8)</m:t>
                    </m:r>
                  </m:oMath>
                </a14:m>
                <a:endParaRPr lang="en-US" dirty="0" smtClean="0"/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Find the 6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term in this sequence:</a:t>
                </a:r>
                <a:br>
                  <a:rPr lang="en-US" dirty="0" smtClean="0"/>
                </a:br>
                <a:r>
                  <a:rPr lang="en-US" dirty="0" smtClean="0"/>
                  <a:t>6, -8, 7, -9, …</a:t>
                </a:r>
              </a:p>
              <a:p>
                <a:pPr algn="l"/>
                <a:endParaRPr lang="en-US" dirty="0"/>
              </a:p>
              <a:p>
                <a:pPr algn="l"/>
                <a:r>
                  <a:rPr lang="en-US" dirty="0" smtClean="0"/>
                  <a:t>There will be 2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1600200"/>
                <a:ext cx="7854696" cy="3380936"/>
              </a:xfrm>
              <a:blipFill rotWithShape="1">
                <a:blip r:embed="rId3"/>
                <a:stretch>
                  <a:fillRect l="-2562" t="-1444" b="-1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90600" y="5410200"/>
            <a:ext cx="6858000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Permutations &amp; Factorials practice worksheet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0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463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1)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3)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5) 60</a:t>
            </a:r>
          </a:p>
          <a:p>
            <a:pPr marL="0" indent="0">
              <a:buNone/>
            </a:pPr>
            <a:r>
              <a:rPr lang="en-US" dirty="0" smtClean="0"/>
              <a:t>6) 24</a:t>
            </a:r>
          </a:p>
          <a:p>
            <a:pPr marL="0" indent="0">
              <a:buNone/>
            </a:pPr>
            <a:r>
              <a:rPr lang="en-US" dirty="0" smtClean="0"/>
              <a:t>7) a. 10,000   b. 8,000  c. 1,000</a:t>
            </a:r>
          </a:p>
          <a:p>
            <a:pPr marL="0" indent="0">
              <a:buNone/>
            </a:pPr>
            <a:r>
              <a:rPr lang="en-US" dirty="0" smtClean="0"/>
              <a:t>8) a. </a:t>
            </a:r>
            <a:r>
              <a:rPr lang="en-US" dirty="0"/>
              <a:t>17,576,000   b. </a:t>
            </a:r>
            <a:r>
              <a:rPr lang="en-US" dirty="0" smtClean="0"/>
              <a:t>11,232,000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4953000" y="4465229"/>
                <a:ext cx="4114800" cy="23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dirty="0" smtClean="0"/>
                  <a:t>9)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endParaRPr lang="en-US" sz="2600" dirty="0" smtClean="0"/>
              </a:p>
              <a:p>
                <a:r>
                  <a:rPr lang="en-US" sz="2600" dirty="0" smtClean="0"/>
                  <a:t>10)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600" dirty="0" smtClean="0"/>
              </a:p>
              <a:p>
                <a:r>
                  <a:rPr lang="en-US" sz="2600" dirty="0" smtClean="0"/>
                  <a:t>11)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  <m:r>
                          <a:rPr lang="en-US" sz="26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600" dirty="0" smtClean="0"/>
              </a:p>
              <a:p>
                <a:r>
                  <a:rPr lang="en-US" sz="2600" dirty="0"/>
                  <a:t>12) a. </a:t>
                </a:r>
                <a:r>
                  <a:rPr lang="en-US" sz="2600" dirty="0" smtClean="0"/>
                  <a:t>5,200,000    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4</m:t>
                        </m:r>
                        <m:r>
                          <a:rPr lang="en-US" sz="2600" b="0" i="1" smtClean="0">
                            <a:latin typeface="Cambria Math"/>
                          </a:rPr>
                          <m:t>0</m:t>
                        </m:r>
                        <m:r>
                          <a:rPr lang="en-US" sz="2600" b="0" i="1" smtClean="0">
                            <a:latin typeface="Cambria Math"/>
                          </a:rPr>
                          <m:t>,</m:t>
                        </m:r>
                        <m:r>
                          <a:rPr lang="en-US" sz="2600" b="0" i="1" smtClean="0">
                            <a:latin typeface="Cambria Math"/>
                          </a:rPr>
                          <m:t>000</m:t>
                        </m:r>
                      </m:den>
                    </m:f>
                  </m:oMath>
                </a14:m>
                <a:endParaRPr lang="en-US" sz="26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465229"/>
                <a:ext cx="4114800" cy="2392771"/>
              </a:xfrm>
              <a:prstGeom prst="rect">
                <a:avLst/>
              </a:prstGeom>
              <a:blipFill rotWithShape="1">
                <a:blip r:embed="rId2"/>
                <a:stretch>
                  <a:fillRect l="-2667" b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990600" y="15240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turkey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19928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roast beef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5209" y="2438400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ham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3"/>
            <a:endCxn id="13" idx="1"/>
          </p:cNvCxnSpPr>
          <p:nvPr/>
        </p:nvCxnSpPr>
        <p:spPr>
          <a:xfrm flipV="1">
            <a:off x="1915309" y="1462164"/>
            <a:ext cx="972671" cy="2465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87980" y="127749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87980" y="155003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whole wheat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87980" y="1778632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rye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7" idx="3"/>
            <a:endCxn id="14" idx="1"/>
          </p:cNvCxnSpPr>
          <p:nvPr/>
        </p:nvCxnSpPr>
        <p:spPr>
          <a:xfrm>
            <a:off x="1915309" y="1708666"/>
            <a:ext cx="972671" cy="26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3"/>
            <a:endCxn id="15" idx="1"/>
          </p:cNvCxnSpPr>
          <p:nvPr/>
        </p:nvCxnSpPr>
        <p:spPr>
          <a:xfrm>
            <a:off x="1915309" y="1708666"/>
            <a:ext cx="972671" cy="254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3"/>
            <a:endCxn id="27" idx="1"/>
          </p:cNvCxnSpPr>
          <p:nvPr/>
        </p:nvCxnSpPr>
        <p:spPr>
          <a:xfrm>
            <a:off x="2209800" y="2177534"/>
            <a:ext cx="678180" cy="627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887980" y="2055659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87980" y="232819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whole wheat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887980" y="255679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rye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8" idx="3"/>
            <a:endCxn id="28" idx="1"/>
          </p:cNvCxnSpPr>
          <p:nvPr/>
        </p:nvCxnSpPr>
        <p:spPr>
          <a:xfrm>
            <a:off x="2209800" y="2177534"/>
            <a:ext cx="678180" cy="335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3"/>
            <a:endCxn id="29" idx="1"/>
          </p:cNvCxnSpPr>
          <p:nvPr/>
        </p:nvCxnSpPr>
        <p:spPr>
          <a:xfrm>
            <a:off x="2209800" y="2177534"/>
            <a:ext cx="678180" cy="563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9" idx="3"/>
            <a:endCxn id="43" idx="1"/>
          </p:cNvCxnSpPr>
          <p:nvPr/>
        </p:nvCxnSpPr>
        <p:spPr>
          <a:xfrm>
            <a:off x="1828800" y="2623066"/>
            <a:ext cx="1059180" cy="355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887980" y="2793529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887980" y="306606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whole wheat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2887980" y="329466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rye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9" idx="3"/>
            <a:endCxn id="44" idx="1"/>
          </p:cNvCxnSpPr>
          <p:nvPr/>
        </p:nvCxnSpPr>
        <p:spPr>
          <a:xfrm>
            <a:off x="1828800" y="2623066"/>
            <a:ext cx="1059180" cy="627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9" idx="3"/>
            <a:endCxn id="45" idx="1"/>
          </p:cNvCxnSpPr>
          <p:nvPr/>
        </p:nvCxnSpPr>
        <p:spPr>
          <a:xfrm>
            <a:off x="1828800" y="2623066"/>
            <a:ext cx="1059180" cy="85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953000" y="990600"/>
            <a:ext cx="3200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2)</a:t>
            </a:r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endParaRPr lang="en-US" sz="2600" dirty="0" smtClean="0"/>
          </a:p>
          <a:p>
            <a:r>
              <a:rPr lang="en-US" sz="2600" dirty="0" smtClean="0"/>
              <a:t>4)  </a:t>
            </a:r>
            <a:endParaRPr lang="en-US" sz="2600" dirty="0"/>
          </a:p>
        </p:txBody>
      </p:sp>
      <p:sp>
        <p:nvSpPr>
          <p:cNvPr id="59" name="TextBox 58"/>
          <p:cNvSpPr txBox="1"/>
          <p:nvPr/>
        </p:nvSpPr>
        <p:spPr>
          <a:xfrm>
            <a:off x="5354620" y="319164"/>
            <a:ext cx="817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sedan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354618" y="788032"/>
            <a:ext cx="817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truck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334000" y="1447800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SUV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257800" y="1764268"/>
            <a:ext cx="1087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minivan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315200" y="-140732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7304891" y="8786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7282926" y="28689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282925" y="4572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</a:t>
            </a:r>
            <a:endParaRPr lang="en-US" dirty="0"/>
          </a:p>
        </p:txBody>
      </p:sp>
      <p:cxnSp>
        <p:nvCxnSpPr>
          <p:cNvPr id="67" name="Straight Arrow Connector 66"/>
          <p:cNvCxnSpPr>
            <a:stCxn id="59" idx="3"/>
            <a:endCxn id="63" idx="1"/>
          </p:cNvCxnSpPr>
          <p:nvPr/>
        </p:nvCxnSpPr>
        <p:spPr>
          <a:xfrm flipV="1">
            <a:off x="6172200" y="43934"/>
            <a:ext cx="1143000" cy="459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9" idx="3"/>
            <a:endCxn id="64" idx="1"/>
          </p:cNvCxnSpPr>
          <p:nvPr/>
        </p:nvCxnSpPr>
        <p:spPr>
          <a:xfrm flipV="1">
            <a:off x="6172200" y="272534"/>
            <a:ext cx="1132691" cy="231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59" idx="3"/>
            <a:endCxn id="65" idx="1"/>
          </p:cNvCxnSpPr>
          <p:nvPr/>
        </p:nvCxnSpPr>
        <p:spPr>
          <a:xfrm flipV="1">
            <a:off x="6172200" y="471564"/>
            <a:ext cx="1110726" cy="32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59" idx="3"/>
            <a:endCxn id="66" idx="1"/>
          </p:cNvCxnSpPr>
          <p:nvPr/>
        </p:nvCxnSpPr>
        <p:spPr>
          <a:xfrm>
            <a:off x="6172200" y="503830"/>
            <a:ext cx="1110725" cy="138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190591" y="69746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7180282" y="86153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7158317" y="106056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7158316" y="123086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</a:t>
            </a:r>
            <a:endParaRPr lang="en-US" dirty="0"/>
          </a:p>
        </p:txBody>
      </p:sp>
      <p:cxnSp>
        <p:nvCxnSpPr>
          <p:cNvPr id="87" name="Straight Arrow Connector 86"/>
          <p:cNvCxnSpPr>
            <a:stCxn id="60" idx="3"/>
            <a:endCxn id="83" idx="1"/>
          </p:cNvCxnSpPr>
          <p:nvPr/>
        </p:nvCxnSpPr>
        <p:spPr>
          <a:xfrm flipV="1">
            <a:off x="6172199" y="882134"/>
            <a:ext cx="1018392" cy="90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60" idx="3"/>
            <a:endCxn id="84" idx="1"/>
          </p:cNvCxnSpPr>
          <p:nvPr/>
        </p:nvCxnSpPr>
        <p:spPr>
          <a:xfrm>
            <a:off x="6172199" y="972698"/>
            <a:ext cx="1008083" cy="73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60" idx="3"/>
            <a:endCxn id="85" idx="1"/>
          </p:cNvCxnSpPr>
          <p:nvPr/>
        </p:nvCxnSpPr>
        <p:spPr>
          <a:xfrm>
            <a:off x="6172199" y="972698"/>
            <a:ext cx="986118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60" idx="3"/>
            <a:endCxn id="86" idx="1"/>
          </p:cNvCxnSpPr>
          <p:nvPr/>
        </p:nvCxnSpPr>
        <p:spPr>
          <a:xfrm>
            <a:off x="6172199" y="972698"/>
            <a:ext cx="986117" cy="442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8022962" y="1292704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8012653" y="1521304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7990688" y="1720334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7990687" y="189063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</a:t>
            </a:r>
            <a:endParaRPr lang="en-US" dirty="0"/>
          </a:p>
        </p:txBody>
      </p:sp>
      <p:cxnSp>
        <p:nvCxnSpPr>
          <p:cNvPr id="99" name="Straight Arrow Connector 98"/>
          <p:cNvCxnSpPr>
            <a:stCxn id="61" idx="3"/>
            <a:endCxn id="95" idx="1"/>
          </p:cNvCxnSpPr>
          <p:nvPr/>
        </p:nvCxnSpPr>
        <p:spPr>
          <a:xfrm flipV="1">
            <a:off x="6047591" y="1477370"/>
            <a:ext cx="1975371" cy="155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61" idx="3"/>
            <a:endCxn id="96" idx="1"/>
          </p:cNvCxnSpPr>
          <p:nvPr/>
        </p:nvCxnSpPr>
        <p:spPr>
          <a:xfrm>
            <a:off x="6047591" y="1632466"/>
            <a:ext cx="1965062" cy="73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61" idx="3"/>
            <a:endCxn id="97" idx="1"/>
          </p:cNvCxnSpPr>
          <p:nvPr/>
        </p:nvCxnSpPr>
        <p:spPr>
          <a:xfrm>
            <a:off x="6047591" y="1632466"/>
            <a:ext cx="1943097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61" idx="3"/>
            <a:endCxn id="98" idx="1"/>
          </p:cNvCxnSpPr>
          <p:nvPr/>
        </p:nvCxnSpPr>
        <p:spPr>
          <a:xfrm>
            <a:off x="6047591" y="1632466"/>
            <a:ext cx="1943096" cy="442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8077200" y="215693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8066891" y="238553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8044926" y="258456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8044925" y="275486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</a:t>
            </a:r>
            <a:endParaRPr lang="en-US" dirty="0"/>
          </a:p>
        </p:txBody>
      </p:sp>
      <p:cxnSp>
        <p:nvCxnSpPr>
          <p:cNvPr id="111" name="Straight Arrow Connector 110"/>
          <p:cNvCxnSpPr>
            <a:stCxn id="62" idx="3"/>
            <a:endCxn id="107" idx="1"/>
          </p:cNvCxnSpPr>
          <p:nvPr/>
        </p:nvCxnSpPr>
        <p:spPr>
          <a:xfrm>
            <a:off x="6345219" y="1948934"/>
            <a:ext cx="1731981" cy="392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62" idx="3"/>
            <a:endCxn id="108" idx="1"/>
          </p:cNvCxnSpPr>
          <p:nvPr/>
        </p:nvCxnSpPr>
        <p:spPr>
          <a:xfrm>
            <a:off x="6345219" y="1948934"/>
            <a:ext cx="1721672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62" idx="3"/>
            <a:endCxn id="109" idx="1"/>
          </p:cNvCxnSpPr>
          <p:nvPr/>
        </p:nvCxnSpPr>
        <p:spPr>
          <a:xfrm>
            <a:off x="6345219" y="1948934"/>
            <a:ext cx="1699707" cy="820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62" idx="3"/>
            <a:endCxn id="110" idx="1"/>
          </p:cNvCxnSpPr>
          <p:nvPr/>
        </p:nvCxnSpPr>
        <p:spPr>
          <a:xfrm>
            <a:off x="6345219" y="1948934"/>
            <a:ext cx="1699706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786204" y="3616355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t-shirt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762000" y="4278868"/>
            <a:ext cx="1572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button down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910813" y="4812268"/>
            <a:ext cx="100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sweater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2763371" y="3664040"/>
            <a:ext cx="74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jeans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2732891" y="38862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khakis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4114800" y="3479374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4131384" y="3640197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26" name="Straight Arrow Connector 125"/>
          <p:cNvCxnSpPr>
            <a:stCxn id="119" idx="3"/>
            <a:endCxn id="122" idx="1"/>
          </p:cNvCxnSpPr>
          <p:nvPr/>
        </p:nvCxnSpPr>
        <p:spPr>
          <a:xfrm>
            <a:off x="1710913" y="3801021"/>
            <a:ext cx="1052458" cy="476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19" idx="3"/>
            <a:endCxn id="123" idx="1"/>
          </p:cNvCxnSpPr>
          <p:nvPr/>
        </p:nvCxnSpPr>
        <p:spPr>
          <a:xfrm>
            <a:off x="1710913" y="3801021"/>
            <a:ext cx="1021978" cy="2698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2" idx="3"/>
            <a:endCxn id="124" idx="1"/>
          </p:cNvCxnSpPr>
          <p:nvPr/>
        </p:nvCxnSpPr>
        <p:spPr>
          <a:xfrm flipV="1">
            <a:off x="3505200" y="3664040"/>
            <a:ext cx="6096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22" idx="3"/>
            <a:endCxn id="125" idx="1"/>
          </p:cNvCxnSpPr>
          <p:nvPr/>
        </p:nvCxnSpPr>
        <p:spPr>
          <a:xfrm flipV="1">
            <a:off x="3505200" y="3824863"/>
            <a:ext cx="626184" cy="238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4070425" y="3886200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4087009" y="4047023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48" name="Straight Arrow Connector 147"/>
          <p:cNvCxnSpPr>
            <a:stCxn id="123" idx="3"/>
            <a:endCxn id="146" idx="1"/>
          </p:cNvCxnSpPr>
          <p:nvPr/>
        </p:nvCxnSpPr>
        <p:spPr>
          <a:xfrm>
            <a:off x="3657600" y="4070866"/>
            <a:ext cx="4128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123" idx="3"/>
            <a:endCxn id="147" idx="1"/>
          </p:cNvCxnSpPr>
          <p:nvPr/>
        </p:nvCxnSpPr>
        <p:spPr>
          <a:xfrm>
            <a:off x="3657600" y="4070866"/>
            <a:ext cx="429409" cy="1608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2790489" y="4429285"/>
            <a:ext cx="74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jeans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2760009" y="4651445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khakis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4141918" y="4244619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4158502" y="4405442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65" name="Straight Arrow Connector 164"/>
          <p:cNvCxnSpPr>
            <a:stCxn id="120" idx="3"/>
            <a:endCxn id="161" idx="1"/>
          </p:cNvCxnSpPr>
          <p:nvPr/>
        </p:nvCxnSpPr>
        <p:spPr>
          <a:xfrm>
            <a:off x="2334186" y="4463534"/>
            <a:ext cx="456303" cy="150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20" idx="3"/>
            <a:endCxn id="162" idx="1"/>
          </p:cNvCxnSpPr>
          <p:nvPr/>
        </p:nvCxnSpPr>
        <p:spPr>
          <a:xfrm>
            <a:off x="2334186" y="4463534"/>
            <a:ext cx="425823" cy="3725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61" idx="3"/>
            <a:endCxn id="163" idx="1"/>
          </p:cNvCxnSpPr>
          <p:nvPr/>
        </p:nvCxnSpPr>
        <p:spPr>
          <a:xfrm flipV="1">
            <a:off x="3532318" y="4429285"/>
            <a:ext cx="6096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161" idx="3"/>
            <a:endCxn id="164" idx="1"/>
          </p:cNvCxnSpPr>
          <p:nvPr/>
        </p:nvCxnSpPr>
        <p:spPr>
          <a:xfrm flipV="1">
            <a:off x="3532318" y="4590108"/>
            <a:ext cx="626184" cy="238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4097543" y="4651445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4114127" y="4812268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71" name="Straight Arrow Connector 170"/>
          <p:cNvCxnSpPr>
            <a:stCxn id="162" idx="3"/>
            <a:endCxn id="169" idx="1"/>
          </p:cNvCxnSpPr>
          <p:nvPr/>
        </p:nvCxnSpPr>
        <p:spPr>
          <a:xfrm>
            <a:off x="3684718" y="4836111"/>
            <a:ext cx="4128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62" idx="3"/>
            <a:endCxn id="170" idx="1"/>
          </p:cNvCxnSpPr>
          <p:nvPr/>
        </p:nvCxnSpPr>
        <p:spPr>
          <a:xfrm>
            <a:off x="3684718" y="4836111"/>
            <a:ext cx="429409" cy="1608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2760008" y="4984861"/>
            <a:ext cx="74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jeans</a:t>
            </a:r>
            <a:endParaRPr lang="en-US" dirty="0"/>
          </a:p>
        </p:txBody>
      </p:sp>
      <p:sp>
        <p:nvSpPr>
          <p:cNvPr id="179" name="TextBox 178"/>
          <p:cNvSpPr txBox="1"/>
          <p:nvPr/>
        </p:nvSpPr>
        <p:spPr>
          <a:xfrm>
            <a:off x="2729528" y="5207021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khakis</a:t>
            </a:r>
            <a:endParaRPr lang="en-US" dirty="0"/>
          </a:p>
        </p:txBody>
      </p:sp>
      <p:sp>
        <p:nvSpPr>
          <p:cNvPr id="180" name="TextBox 179"/>
          <p:cNvSpPr txBox="1"/>
          <p:nvPr/>
        </p:nvSpPr>
        <p:spPr>
          <a:xfrm>
            <a:off x="4172398" y="5106960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81" name="TextBox 180"/>
          <p:cNvSpPr txBox="1"/>
          <p:nvPr/>
        </p:nvSpPr>
        <p:spPr>
          <a:xfrm>
            <a:off x="4188982" y="5267783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82" name="Straight Arrow Connector 181"/>
          <p:cNvCxnSpPr>
            <a:stCxn id="121" idx="3"/>
            <a:endCxn id="178" idx="1"/>
          </p:cNvCxnSpPr>
          <p:nvPr/>
        </p:nvCxnSpPr>
        <p:spPr>
          <a:xfrm>
            <a:off x="1915309" y="4996934"/>
            <a:ext cx="844699" cy="172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21" idx="3"/>
            <a:endCxn id="179" idx="1"/>
          </p:cNvCxnSpPr>
          <p:nvPr/>
        </p:nvCxnSpPr>
        <p:spPr>
          <a:xfrm>
            <a:off x="1915309" y="4996934"/>
            <a:ext cx="814219" cy="394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8" idx="3"/>
            <a:endCxn id="180" idx="1"/>
          </p:cNvCxnSpPr>
          <p:nvPr/>
        </p:nvCxnSpPr>
        <p:spPr>
          <a:xfrm>
            <a:off x="3501837" y="5169527"/>
            <a:ext cx="670561" cy="122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8" idx="3"/>
            <a:endCxn id="181" idx="1"/>
          </p:cNvCxnSpPr>
          <p:nvPr/>
        </p:nvCxnSpPr>
        <p:spPr>
          <a:xfrm>
            <a:off x="3501837" y="5169527"/>
            <a:ext cx="687145" cy="282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4128023" y="5513786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4144607" y="5674609"/>
            <a:ext cx="713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blue</a:t>
            </a:r>
            <a:endParaRPr lang="en-US" dirty="0"/>
          </a:p>
        </p:txBody>
      </p:sp>
      <p:cxnSp>
        <p:nvCxnSpPr>
          <p:cNvPr id="188" name="Straight Arrow Connector 187"/>
          <p:cNvCxnSpPr>
            <a:stCxn id="179" idx="3"/>
            <a:endCxn id="186" idx="1"/>
          </p:cNvCxnSpPr>
          <p:nvPr/>
        </p:nvCxnSpPr>
        <p:spPr>
          <a:xfrm>
            <a:off x="3654237" y="5391687"/>
            <a:ext cx="473786" cy="306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>
            <a:stCxn id="179" idx="3"/>
            <a:endCxn id="187" idx="1"/>
          </p:cNvCxnSpPr>
          <p:nvPr/>
        </p:nvCxnSpPr>
        <p:spPr>
          <a:xfrm>
            <a:off x="3654237" y="5391687"/>
            <a:ext cx="490370" cy="467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5410200" y="306606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ranch</a:t>
            </a:r>
            <a:endParaRPr lang="en-US" dirty="0"/>
          </a:p>
        </p:txBody>
      </p:sp>
      <p:sp>
        <p:nvSpPr>
          <p:cNvPr id="200" name="TextBox 199"/>
          <p:cNvSpPr txBox="1"/>
          <p:nvPr/>
        </p:nvSpPr>
        <p:spPr>
          <a:xfrm>
            <a:off x="5410199" y="3663639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2-story</a:t>
            </a:r>
            <a:endParaRPr lang="en-US" dirty="0"/>
          </a:p>
        </p:txBody>
      </p:sp>
      <p:sp>
        <p:nvSpPr>
          <p:cNvPr id="201" name="TextBox 200"/>
          <p:cNvSpPr txBox="1"/>
          <p:nvPr/>
        </p:nvSpPr>
        <p:spPr>
          <a:xfrm>
            <a:off x="5354620" y="417133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3-level</a:t>
            </a:r>
            <a:endParaRPr lang="en-US" dirty="0"/>
          </a:p>
        </p:txBody>
      </p:sp>
      <p:sp>
        <p:nvSpPr>
          <p:cNvPr id="202" name="TextBox 201"/>
          <p:cNvSpPr txBox="1"/>
          <p:nvPr/>
        </p:nvSpPr>
        <p:spPr>
          <a:xfrm>
            <a:off x="6477000" y="2907268"/>
            <a:ext cx="73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203" name="TextBox 202"/>
          <p:cNvSpPr txBox="1"/>
          <p:nvPr/>
        </p:nvSpPr>
        <p:spPr>
          <a:xfrm>
            <a:off x="6477001" y="3142263"/>
            <a:ext cx="68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gray</a:t>
            </a:r>
            <a:endParaRPr lang="en-US" dirty="0"/>
          </a:p>
        </p:txBody>
      </p:sp>
      <p:sp>
        <p:nvSpPr>
          <p:cNvPr id="204" name="TextBox 203"/>
          <p:cNvSpPr txBox="1"/>
          <p:nvPr/>
        </p:nvSpPr>
        <p:spPr>
          <a:xfrm>
            <a:off x="7777554" y="3049524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05" name="TextBox 204"/>
          <p:cNvSpPr txBox="1"/>
          <p:nvPr/>
        </p:nvSpPr>
        <p:spPr>
          <a:xfrm>
            <a:off x="7929954" y="3201924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7927935" y="3451213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07" name="TextBox 206"/>
          <p:cNvSpPr txBox="1"/>
          <p:nvPr/>
        </p:nvSpPr>
        <p:spPr>
          <a:xfrm>
            <a:off x="8098040" y="362801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cxnSp>
        <p:nvCxnSpPr>
          <p:cNvPr id="208" name="Straight Arrow Connector 207"/>
          <p:cNvCxnSpPr>
            <a:stCxn id="199" idx="3"/>
            <a:endCxn id="202" idx="1"/>
          </p:cNvCxnSpPr>
          <p:nvPr/>
        </p:nvCxnSpPr>
        <p:spPr>
          <a:xfrm flipV="1">
            <a:off x="6172200" y="3091934"/>
            <a:ext cx="304800" cy="158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stCxn id="199" idx="3"/>
            <a:endCxn id="203" idx="1"/>
          </p:cNvCxnSpPr>
          <p:nvPr/>
        </p:nvCxnSpPr>
        <p:spPr>
          <a:xfrm>
            <a:off x="6172200" y="3250729"/>
            <a:ext cx="304801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>
            <a:stCxn id="202" idx="3"/>
            <a:endCxn id="204" idx="1"/>
          </p:cNvCxnSpPr>
          <p:nvPr/>
        </p:nvCxnSpPr>
        <p:spPr>
          <a:xfrm>
            <a:off x="7211209" y="3091934"/>
            <a:ext cx="566345" cy="142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stCxn id="202" idx="3"/>
            <a:endCxn id="205" idx="1"/>
          </p:cNvCxnSpPr>
          <p:nvPr/>
        </p:nvCxnSpPr>
        <p:spPr>
          <a:xfrm>
            <a:off x="7211209" y="3091934"/>
            <a:ext cx="718745" cy="294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03" idx="3"/>
            <a:endCxn id="206" idx="1"/>
          </p:cNvCxnSpPr>
          <p:nvPr/>
        </p:nvCxnSpPr>
        <p:spPr>
          <a:xfrm>
            <a:off x="7158317" y="3326929"/>
            <a:ext cx="769618" cy="308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>
            <a:stCxn id="203" idx="3"/>
            <a:endCxn id="207" idx="1"/>
          </p:cNvCxnSpPr>
          <p:nvPr/>
        </p:nvCxnSpPr>
        <p:spPr>
          <a:xfrm>
            <a:off x="7158317" y="3326929"/>
            <a:ext cx="939723" cy="485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6524510" y="3604242"/>
            <a:ext cx="73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245" name="TextBox 244"/>
          <p:cNvSpPr txBox="1"/>
          <p:nvPr/>
        </p:nvSpPr>
        <p:spPr>
          <a:xfrm>
            <a:off x="6513756" y="3862357"/>
            <a:ext cx="68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gray</a:t>
            </a:r>
            <a:endParaRPr lang="en-US" dirty="0"/>
          </a:p>
        </p:txBody>
      </p:sp>
      <p:sp>
        <p:nvSpPr>
          <p:cNvPr id="246" name="TextBox 245"/>
          <p:cNvSpPr txBox="1"/>
          <p:nvPr/>
        </p:nvSpPr>
        <p:spPr>
          <a:xfrm>
            <a:off x="7822605" y="377657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47" name="TextBox 246"/>
          <p:cNvSpPr txBox="1"/>
          <p:nvPr/>
        </p:nvSpPr>
        <p:spPr>
          <a:xfrm>
            <a:off x="7975005" y="3928976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sp>
        <p:nvSpPr>
          <p:cNvPr id="248" name="TextBox 247"/>
          <p:cNvSpPr txBox="1"/>
          <p:nvPr/>
        </p:nvSpPr>
        <p:spPr>
          <a:xfrm>
            <a:off x="7972986" y="4178265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49" name="TextBox 248"/>
          <p:cNvSpPr txBox="1"/>
          <p:nvPr/>
        </p:nvSpPr>
        <p:spPr>
          <a:xfrm>
            <a:off x="8143091" y="4355068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cxnSp>
        <p:nvCxnSpPr>
          <p:cNvPr id="250" name="Straight Arrow Connector 249"/>
          <p:cNvCxnSpPr>
            <a:stCxn id="200" idx="3"/>
            <a:endCxn id="244" idx="1"/>
          </p:cNvCxnSpPr>
          <p:nvPr/>
        </p:nvCxnSpPr>
        <p:spPr>
          <a:xfrm flipV="1">
            <a:off x="6334908" y="3788908"/>
            <a:ext cx="189602" cy="59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>
            <a:stCxn id="200" idx="3"/>
            <a:endCxn id="245" idx="1"/>
          </p:cNvCxnSpPr>
          <p:nvPr/>
        </p:nvCxnSpPr>
        <p:spPr>
          <a:xfrm>
            <a:off x="6334908" y="3848305"/>
            <a:ext cx="178848" cy="198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stCxn id="244" idx="3"/>
            <a:endCxn id="246" idx="1"/>
          </p:cNvCxnSpPr>
          <p:nvPr/>
        </p:nvCxnSpPr>
        <p:spPr>
          <a:xfrm>
            <a:off x="7258719" y="3788908"/>
            <a:ext cx="563886" cy="172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>
            <a:stCxn id="244" idx="3"/>
            <a:endCxn id="247" idx="1"/>
          </p:cNvCxnSpPr>
          <p:nvPr/>
        </p:nvCxnSpPr>
        <p:spPr>
          <a:xfrm>
            <a:off x="7258719" y="3788908"/>
            <a:ext cx="716286" cy="3247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245" idx="3"/>
            <a:endCxn id="248" idx="1"/>
          </p:cNvCxnSpPr>
          <p:nvPr/>
        </p:nvCxnSpPr>
        <p:spPr>
          <a:xfrm>
            <a:off x="7195072" y="4047023"/>
            <a:ext cx="777914" cy="315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>
            <a:stCxn id="245" idx="3"/>
            <a:endCxn id="249" idx="1"/>
          </p:cNvCxnSpPr>
          <p:nvPr/>
        </p:nvCxnSpPr>
        <p:spPr>
          <a:xfrm>
            <a:off x="7195072" y="4047023"/>
            <a:ext cx="948019" cy="492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6553199" y="4191000"/>
            <a:ext cx="73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white</a:t>
            </a:r>
            <a:endParaRPr lang="en-US" dirty="0"/>
          </a:p>
        </p:txBody>
      </p:sp>
      <p:sp>
        <p:nvSpPr>
          <p:cNvPr id="265" name="TextBox 264"/>
          <p:cNvSpPr txBox="1"/>
          <p:nvPr/>
        </p:nvSpPr>
        <p:spPr>
          <a:xfrm>
            <a:off x="6553200" y="4425995"/>
            <a:ext cx="68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gray</a:t>
            </a:r>
            <a:endParaRPr lang="en-US" dirty="0"/>
          </a:p>
        </p:txBody>
      </p:sp>
      <p:sp>
        <p:nvSpPr>
          <p:cNvPr id="266" name="TextBox 265"/>
          <p:cNvSpPr txBox="1"/>
          <p:nvPr/>
        </p:nvSpPr>
        <p:spPr>
          <a:xfrm>
            <a:off x="7696200" y="44196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67" name="TextBox 266"/>
          <p:cNvSpPr txBox="1"/>
          <p:nvPr/>
        </p:nvSpPr>
        <p:spPr>
          <a:xfrm>
            <a:off x="7620000" y="45720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sp>
        <p:nvSpPr>
          <p:cNvPr id="268" name="TextBox 267"/>
          <p:cNvSpPr txBox="1"/>
          <p:nvPr/>
        </p:nvSpPr>
        <p:spPr>
          <a:xfrm>
            <a:off x="8004134" y="48006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1-car</a:t>
            </a:r>
            <a:endParaRPr lang="en-US" dirty="0"/>
          </a:p>
        </p:txBody>
      </p:sp>
      <p:sp>
        <p:nvSpPr>
          <p:cNvPr id="269" name="TextBox 268"/>
          <p:cNvSpPr txBox="1"/>
          <p:nvPr/>
        </p:nvSpPr>
        <p:spPr>
          <a:xfrm>
            <a:off x="8001000" y="5029200"/>
            <a:ext cx="92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2-car</a:t>
            </a:r>
            <a:endParaRPr lang="en-US" dirty="0"/>
          </a:p>
        </p:txBody>
      </p:sp>
      <p:cxnSp>
        <p:nvCxnSpPr>
          <p:cNvPr id="270" name="Straight Arrow Connector 269"/>
          <p:cNvCxnSpPr>
            <a:stCxn id="201" idx="3"/>
            <a:endCxn id="264" idx="1"/>
          </p:cNvCxnSpPr>
          <p:nvPr/>
        </p:nvCxnSpPr>
        <p:spPr>
          <a:xfrm>
            <a:off x="6279329" y="4355996"/>
            <a:ext cx="273870" cy="19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>
            <a:stCxn id="201" idx="3"/>
            <a:endCxn id="265" idx="1"/>
          </p:cNvCxnSpPr>
          <p:nvPr/>
        </p:nvCxnSpPr>
        <p:spPr>
          <a:xfrm>
            <a:off x="6279329" y="4355996"/>
            <a:ext cx="273871" cy="254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264" idx="3"/>
            <a:endCxn id="266" idx="1"/>
          </p:cNvCxnSpPr>
          <p:nvPr/>
        </p:nvCxnSpPr>
        <p:spPr>
          <a:xfrm>
            <a:off x="7287408" y="4375666"/>
            <a:ext cx="408792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/>
          <p:cNvCxnSpPr>
            <a:stCxn id="264" idx="3"/>
            <a:endCxn id="267" idx="1"/>
          </p:cNvCxnSpPr>
          <p:nvPr/>
        </p:nvCxnSpPr>
        <p:spPr>
          <a:xfrm>
            <a:off x="7287408" y="4375666"/>
            <a:ext cx="332592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265" idx="3"/>
            <a:endCxn id="268" idx="1"/>
          </p:cNvCxnSpPr>
          <p:nvPr/>
        </p:nvCxnSpPr>
        <p:spPr>
          <a:xfrm>
            <a:off x="7234516" y="4610661"/>
            <a:ext cx="769618" cy="3746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>
            <a:stCxn id="265" idx="3"/>
            <a:endCxn id="269" idx="1"/>
          </p:cNvCxnSpPr>
          <p:nvPr/>
        </p:nvCxnSpPr>
        <p:spPr>
          <a:xfrm>
            <a:off x="7234516" y="4610661"/>
            <a:ext cx="766484" cy="603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13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752600" y="5638800"/>
            <a:ext cx="17526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Factorials &amp; Permutations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A factorial is a special type of multiplication.</a:t>
                </a:r>
              </a:p>
              <a:p>
                <a:pPr lvl="1"/>
                <a:r>
                  <a:rPr lang="en-US" dirty="0" smtClean="0"/>
                  <a:t>Notation: 5! is read as “Five Factorial” </a:t>
                </a:r>
              </a:p>
              <a:p>
                <a:pPr lvl="1"/>
                <a:r>
                  <a:rPr lang="en-US" dirty="0" smtClean="0"/>
                  <a:t>It means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∙4∙3∙2∙1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Practice.  Evaluate the factorial:</a:t>
                </a:r>
              </a:p>
              <a:p>
                <a:pPr lvl="1"/>
                <a:r>
                  <a:rPr lang="en-US" dirty="0" smtClean="0"/>
                  <a:t>2!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6! 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7!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741" t="-1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889125" y="3443288"/>
          <a:ext cx="4984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4" imgW="228600" imgH="152280" progId="Equation.DSMT4">
                  <p:embed/>
                </p:oleObj>
              </mc:Choice>
              <mc:Fallback>
                <p:oleObj name="Equation" r:id="rId4" imgW="2286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3443288"/>
                        <a:ext cx="49847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438400" y="3429000"/>
          <a:ext cx="4714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6" imgW="215640" imgH="152280" progId="Equation.DSMT4">
                  <p:embed/>
                </p:oleObj>
              </mc:Choice>
              <mc:Fallback>
                <p:oleObj name="Equation" r:id="rId6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29000"/>
                        <a:ext cx="47148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81200" y="4191000"/>
          <a:ext cx="16891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8" imgW="774360" imgH="164880" progId="Equation.DSMT4">
                  <p:embed/>
                </p:oleObj>
              </mc:Choice>
              <mc:Fallback>
                <p:oleObj name="Equation" r:id="rId8" imgW="774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91000"/>
                        <a:ext cx="1689100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057400" y="4672013"/>
          <a:ext cx="6381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10" imgW="291960" imgH="164880" progId="Equation.DSMT4">
                  <p:embed/>
                </p:oleObj>
              </mc:Choice>
              <mc:Fallback>
                <p:oleObj name="Equation" r:id="rId10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72013"/>
                        <a:ext cx="6381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2057400" y="4495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247900" y="45339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667000" y="4648200"/>
          <a:ext cx="431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12" imgW="215640" imgH="152280" progId="Equation.DSMT4">
                  <p:embed/>
                </p:oleObj>
              </mc:Choice>
              <mc:Fallback>
                <p:oleObj name="Equation" r:id="rId12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48200"/>
                        <a:ext cx="431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2667000" y="4495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781300" y="46101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00400" y="45720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4" imgW="152280" imgH="152280" progId="Equation.DSMT4">
                  <p:embed/>
                </p:oleObj>
              </mc:Choice>
              <mc:Fallback>
                <p:oleObj name="Equation" r:id="rId14" imgW="1522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5720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4495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3353594" y="4572000"/>
            <a:ext cx="1516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438400" y="5053012"/>
          <a:ext cx="55403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16" imgW="253800" imgH="164880" progId="Equation.DSMT4">
                  <p:embed/>
                </p:oleObj>
              </mc:Choice>
              <mc:Fallback>
                <p:oleObj name="Equation" r:id="rId16" imgW="253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53012"/>
                        <a:ext cx="55403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2514600" y="49530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667794" y="5029200"/>
            <a:ext cx="1516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895600" y="50292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8" imgW="152280" imgH="152280" progId="Equation.DSMT4">
                  <p:embed/>
                </p:oleObj>
              </mc:Choice>
              <mc:Fallback>
                <p:oleObj name="Equation" r:id="rId18" imgW="1522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292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228975" y="5029200"/>
          <a:ext cx="8032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19" imgW="368280" imgH="164880" progId="Equation.DSMT4">
                  <p:embed/>
                </p:oleObj>
              </mc:Choice>
              <mc:Fallback>
                <p:oleObj name="Equation" r:id="rId19" imgW="368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5029200"/>
                        <a:ext cx="80327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482725" y="5715000"/>
          <a:ext cx="20224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21" imgW="927000" imgH="164880" progId="Equation.DSMT4">
                  <p:embed/>
                </p:oleObj>
              </mc:Choice>
              <mc:Fallback>
                <p:oleObj name="Equation" r:id="rId21" imgW="927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5715000"/>
                        <a:ext cx="202247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581400" y="5715000"/>
          <a:ext cx="8858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23" imgW="406080" imgH="164880" progId="Equation.DSMT4">
                  <p:embed/>
                </p:oleObj>
              </mc:Choice>
              <mc:Fallback>
                <p:oleObj name="Equation" r:id="rId23" imgW="406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715000"/>
                        <a:ext cx="88582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460875" y="5715000"/>
          <a:ext cx="11080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25" imgW="507960" imgH="164880" progId="Equation.DSMT4">
                  <p:embed/>
                </p:oleObj>
              </mc:Choice>
              <mc:Fallback>
                <p:oleObj name="Equation" r:id="rId25" imgW="507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75" y="5715000"/>
                        <a:ext cx="110807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721350" y="5715000"/>
          <a:ext cx="94297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27" imgW="431640" imgH="164880" progId="Equation.DSMT4">
                  <p:embed/>
                </p:oleObj>
              </mc:Choice>
              <mc:Fallback>
                <p:oleObj name="Equation" r:id="rId27" imgW="431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715000"/>
                        <a:ext cx="94297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705600" y="17526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Note:</a:t>
            </a:r>
          </a:p>
          <a:p>
            <a:pPr algn="ctr"/>
            <a:r>
              <a:rPr lang="en-US" sz="3600" b="1" dirty="0" smtClean="0"/>
              <a:t>0! = 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1383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" grpId="0" build="p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Permutations find out how many ways you can arrange a number of objects.</a:t>
            </a:r>
          </a:p>
          <a:p>
            <a:pPr lvl="1"/>
            <a:r>
              <a:rPr lang="en-US" dirty="0" smtClean="0"/>
              <a:t>For example, if I wanted to know how many ways there are to select a first, second, and third place winner from this class, I would use a permutation to figure that out.</a:t>
            </a:r>
          </a:p>
          <a:p>
            <a:pPr lvl="1"/>
            <a:r>
              <a:rPr lang="en-US" dirty="0" smtClean="0"/>
              <a:t>Or, if I wanted to make a password out of the letters of my last name, WILTJER, I could use a permutation to tell me how many different passwords are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03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a formula for calculating the number of permutations an arrangement has.</a:t>
            </a:r>
          </a:p>
          <a:p>
            <a:r>
              <a:rPr lang="en-US" dirty="0" smtClean="0"/>
              <a:t>The formula is: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</a:t>
            </a:r>
            <a:r>
              <a:rPr lang="en-US" i="1" dirty="0" smtClean="0"/>
              <a:t>n</a:t>
            </a:r>
            <a:r>
              <a:rPr lang="en-US" dirty="0" smtClean="0"/>
              <a:t> stands for the </a:t>
            </a:r>
            <a:r>
              <a:rPr lang="en-US" b="1" u="sng" dirty="0" smtClean="0"/>
              <a:t>n</a:t>
            </a:r>
            <a:r>
              <a:rPr lang="en-US" dirty="0" smtClean="0"/>
              <a:t>umber of things you’re arranging</a:t>
            </a:r>
          </a:p>
          <a:p>
            <a:pPr lvl="1"/>
            <a:r>
              <a:rPr lang="en-US" dirty="0" smtClean="0"/>
              <a:t>and </a:t>
            </a:r>
            <a:r>
              <a:rPr lang="en-US" i="1" dirty="0" smtClean="0"/>
              <a:t>r</a:t>
            </a:r>
            <a:r>
              <a:rPr lang="en-US" dirty="0" smtClean="0"/>
              <a:t> stands for how many of the items you’re picking each time. </a:t>
            </a:r>
            <a:endParaRPr lang="en-US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184470"/>
              </p:ext>
            </p:extLst>
          </p:nvPr>
        </p:nvGraphicFramePr>
        <p:xfrm>
          <a:off x="3124200" y="2667000"/>
          <a:ext cx="25335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749160" imgH="406080" progId="Equation.DSMT4">
                  <p:embed/>
                </p:oleObj>
              </mc:Choice>
              <mc:Fallback>
                <p:oleObj name="Equation" r:id="rId3" imgW="7491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667000"/>
                        <a:ext cx="2533513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97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many different 4-letter passwords could you make from the letters of Miss </a:t>
            </a:r>
            <a:r>
              <a:rPr lang="en-US" dirty="0" err="1" smtClean="0"/>
              <a:t>Wiltjer’s</a:t>
            </a:r>
            <a:r>
              <a:rPr lang="en-US" dirty="0" smtClean="0"/>
              <a:t> last name?</a:t>
            </a: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663500"/>
              </p:ext>
            </p:extLst>
          </p:nvPr>
        </p:nvGraphicFramePr>
        <p:xfrm>
          <a:off x="1447800" y="2740223"/>
          <a:ext cx="2533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3" imgW="749160" imgH="406080" progId="Equation.DSMT4">
                  <p:embed/>
                </p:oleObj>
              </mc:Choice>
              <mc:Fallback>
                <p:oleObj name="Equation" r:id="rId3" imgW="7491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740223"/>
                        <a:ext cx="253365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027544"/>
              </p:ext>
            </p:extLst>
          </p:nvPr>
        </p:nvGraphicFramePr>
        <p:xfrm>
          <a:off x="5562600" y="2968823"/>
          <a:ext cx="77311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5" imgW="228600" imgH="114120" progId="Equation.DSMT4">
                  <p:embed/>
                </p:oleObj>
              </mc:Choice>
              <mc:Fallback>
                <p:oleObj name="Equation" r:id="rId5" imgW="22860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968823"/>
                        <a:ext cx="773113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74239"/>
              </p:ext>
            </p:extLst>
          </p:nvPr>
        </p:nvGraphicFramePr>
        <p:xfrm>
          <a:off x="5583238" y="3807023"/>
          <a:ext cx="7302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7" imgW="215640" imgH="114120" progId="Equation.DSMT4">
                  <p:embed/>
                </p:oleObj>
              </mc:Choice>
              <mc:Fallback>
                <p:oleObj name="Equation" r:id="rId7" imgW="21564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8" y="3807023"/>
                        <a:ext cx="73025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72200" y="2794337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How many letters can we choose from?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2779692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7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3556337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How many letters can we choose at a time?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3654623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4</a:t>
            </a:r>
            <a:endParaRPr lang="en-US" sz="3600" b="1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04800" y="4648200"/>
          <a:ext cx="27066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9" imgW="799920" imgH="406080" progId="Equation.DSMT4">
                  <p:embed/>
                </p:oleObj>
              </mc:Choice>
              <mc:Fallback>
                <p:oleObj name="Equation" r:id="rId9" imgW="7999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2706688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944812" y="4648200"/>
          <a:ext cx="3608388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11" imgW="1066680" imgH="380880" progId="Equation.DSMT4">
                  <p:embed/>
                </p:oleObj>
              </mc:Choice>
              <mc:Fallback>
                <p:oleObj name="Equation" r:id="rId11" imgW="1066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2" y="4648200"/>
                        <a:ext cx="3608388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5219700" y="48387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305300" y="55245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676900" y="48387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762500" y="55245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057900" y="48387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5143500" y="5524500"/>
            <a:ext cx="4572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6629400" y="4953000"/>
          <a:ext cx="22336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13" imgW="660240" imgH="164880" progId="Equation.DSMT4">
                  <p:embed/>
                </p:oleObj>
              </mc:Choice>
              <mc:Fallback>
                <p:oleObj name="Equation" r:id="rId13" imgW="660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53000"/>
                        <a:ext cx="223361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629400" y="5486400"/>
          <a:ext cx="171926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5" imgW="507960" imgH="164880" progId="Equation.DSMT4">
                  <p:embed/>
                </p:oleObj>
              </mc:Choice>
              <mc:Fallback>
                <p:oleObj name="Equation" r:id="rId15" imgW="507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486400"/>
                        <a:ext cx="1719263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629400" y="6072188"/>
          <a:ext cx="12461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7" imgW="368280" imgH="164880" progId="Equation.DSMT4">
                  <p:embed/>
                </p:oleObj>
              </mc:Choice>
              <mc:Fallback>
                <p:oleObj name="Equation" r:id="rId17" imgW="368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6072188"/>
                        <a:ext cx="12461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554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9" grpId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Alyssa </a:t>
            </a:r>
            <a:r>
              <a:rPr lang="en-US" sz="2000" dirty="0" smtClean="0"/>
              <a:t>is visiting Hawaii and plans to stay for 3 days.  She wants to go to the beach, see Mauna Loa, and shop in Honolulu.  How many ways can she arrange her schedule for the 3 days so that she does 1 activity each day?</a:t>
            </a:r>
            <a:endParaRPr lang="en-US" sz="2000" dirty="0"/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295400" y="2971800"/>
          <a:ext cx="2533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3" imgW="749160" imgH="406080" progId="Equation.DSMT4">
                  <p:embed/>
                </p:oleObj>
              </mc:Choice>
              <mc:Fallback>
                <p:oleObj name="Equation" r:id="rId3" imgW="7491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71800"/>
                        <a:ext cx="253365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5843587" y="3121223"/>
          <a:ext cx="77311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5" imgW="228600" imgH="114120" progId="Equation.DSMT4">
                  <p:embed/>
                </p:oleObj>
              </mc:Choice>
              <mc:Fallback>
                <p:oleObj name="Equation" r:id="rId5" imgW="22860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7" y="3121223"/>
                        <a:ext cx="773113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5864225" y="3959423"/>
          <a:ext cx="73025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7" imgW="215640" imgH="114120" progId="Equation.DSMT4">
                  <p:embed/>
                </p:oleObj>
              </mc:Choice>
              <mc:Fallback>
                <p:oleObj name="Equation" r:id="rId7" imgW="21564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25" y="3959423"/>
                        <a:ext cx="73025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453187" y="2946737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How many activities can we choose from?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453187" y="2971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3</a:t>
            </a:r>
            <a:endParaRPr lang="en-US" sz="3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453187" y="3708737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How many activities are we choosing altogether?</a:t>
            </a:r>
            <a:endParaRPr 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553200" y="3810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3</a:t>
            </a:r>
            <a:endParaRPr lang="en-US" sz="3600" b="1" dirty="0"/>
          </a:p>
        </p:txBody>
      </p:sp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533400" y="4343400"/>
          <a:ext cx="2533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9" imgW="749160" imgH="406080" progId="Equation.DSMT4">
                  <p:embed/>
                </p:oleObj>
              </mc:Choice>
              <mc:Fallback>
                <p:oleObj name="Equation" r:id="rId9" imgW="7491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253365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3138487" y="4343400"/>
          <a:ext cx="167640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1" imgW="495000" imgH="380880" progId="Equation.DSMT4">
                  <p:embed/>
                </p:oleObj>
              </mc:Choice>
              <mc:Fallback>
                <p:oleObj name="Equation" r:id="rId11" imgW="4950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7" y="4343400"/>
                        <a:ext cx="1676400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7"/>
          <p:cNvGraphicFramePr>
            <a:graphicFrameLocks noChangeAspect="1"/>
          </p:cNvGraphicFramePr>
          <p:nvPr/>
        </p:nvGraphicFramePr>
        <p:xfrm>
          <a:off x="4891087" y="4343400"/>
          <a:ext cx="858837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3" imgW="253800" imgH="380880" progId="Equation.DSMT4">
                  <p:embed/>
                </p:oleObj>
              </mc:Choice>
              <mc:Fallback>
                <p:oleObj name="Equation" r:id="rId13" imgW="2538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87" y="4343400"/>
                        <a:ext cx="858837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8"/>
          <p:cNvGraphicFramePr>
            <a:graphicFrameLocks noChangeAspect="1"/>
          </p:cNvGraphicFramePr>
          <p:nvPr/>
        </p:nvGraphicFramePr>
        <p:xfrm>
          <a:off x="5729287" y="4724400"/>
          <a:ext cx="77311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5" imgW="228600" imgH="164880" progId="Equation.DSMT4">
                  <p:embed/>
                </p:oleObj>
              </mc:Choice>
              <mc:Fallback>
                <p:oleObj name="Equation" r:id="rId15" imgW="228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7" y="4724400"/>
                        <a:ext cx="773112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0" y="5791200"/>
            <a:ext cx="632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What’s the probability that if she randomly decides on a schedule , she will end up shopping, going to Mauna Loa, then to the beach?</a:t>
            </a:r>
            <a:endParaRPr lang="en-US" sz="2000" b="1" dirty="0"/>
          </a:p>
        </p:txBody>
      </p:sp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6245226" y="5562600"/>
          <a:ext cx="2898774" cy="544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7" imgW="1079280" imgH="203040" progId="Equation.DSMT4">
                  <p:embed/>
                </p:oleObj>
              </mc:Choice>
              <mc:Fallback>
                <p:oleObj name="Equation" r:id="rId17" imgW="1079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6" y="5562600"/>
                        <a:ext cx="2898774" cy="5444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7507288" y="6019800"/>
          <a:ext cx="287251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9" imgW="139680" imgH="380880" progId="Equation.DSMT4">
                  <p:embed/>
                </p:oleObj>
              </mc:Choice>
              <mc:Fallback>
                <p:oleObj name="Equation" r:id="rId19" imgW="139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288" y="6019800"/>
                        <a:ext cx="287251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218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6" grpId="0"/>
      <p:bldP spid="26" grpId="1"/>
      <p:bldP spid="27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Permutations &amp; Factorials Practice worksheet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583</TotalTime>
  <Words>561</Words>
  <Application>Microsoft Office PowerPoint</Application>
  <PresentationFormat>On-screen Show (4:3)</PresentationFormat>
  <Paragraphs>152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Flow</vt:lpstr>
      <vt:lpstr>Equation</vt:lpstr>
      <vt:lpstr>Wednesday, October 24, 2012</vt:lpstr>
      <vt:lpstr>Homework Check</vt:lpstr>
      <vt:lpstr>Factorials &amp; Permutations</vt:lpstr>
      <vt:lpstr>Permutations</vt:lpstr>
      <vt:lpstr>Permutations</vt:lpstr>
      <vt:lpstr>Example 1</vt:lpstr>
      <vt:lpstr>Example 2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24, 2012</dc:title>
  <dc:creator>Dria</dc:creator>
  <cp:lastModifiedBy>Dria</cp:lastModifiedBy>
  <cp:revision>9</cp:revision>
  <dcterms:created xsi:type="dcterms:W3CDTF">2012-10-24T13:22:51Z</dcterms:created>
  <dcterms:modified xsi:type="dcterms:W3CDTF">2012-10-24T23:06:48Z</dcterms:modified>
</cp:coreProperties>
</file>